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9" r:id="rId3"/>
    <p:sldId id="257" r:id="rId4"/>
    <p:sldId id="317" r:id="rId5"/>
    <p:sldId id="330" r:id="rId6"/>
    <p:sldId id="331" r:id="rId7"/>
    <p:sldId id="332" r:id="rId8"/>
    <p:sldId id="329" r:id="rId9"/>
    <p:sldId id="311" r:id="rId10"/>
    <p:sldId id="316" r:id="rId11"/>
    <p:sldId id="312" r:id="rId12"/>
    <p:sldId id="318" r:id="rId13"/>
    <p:sldId id="333" r:id="rId14"/>
    <p:sldId id="334" r:id="rId15"/>
    <p:sldId id="335" r:id="rId16"/>
    <p:sldId id="336" r:id="rId17"/>
    <p:sldId id="313" r:id="rId18"/>
    <p:sldId id="319" r:id="rId19"/>
    <p:sldId id="324" r:id="rId20"/>
    <p:sldId id="325" r:id="rId21"/>
    <p:sldId id="326" r:id="rId22"/>
    <p:sldId id="327" r:id="rId23"/>
    <p:sldId id="328" r:id="rId24"/>
    <p:sldId id="308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48BDF21-F169-4C80-A8C9-3E4233130A3D}">
          <p14:sldIdLst>
            <p14:sldId id="256"/>
            <p14:sldId id="309"/>
            <p14:sldId id="257"/>
            <p14:sldId id="317"/>
            <p14:sldId id="330"/>
            <p14:sldId id="331"/>
            <p14:sldId id="332"/>
            <p14:sldId id="329"/>
            <p14:sldId id="311"/>
            <p14:sldId id="316"/>
            <p14:sldId id="312"/>
            <p14:sldId id="318"/>
            <p14:sldId id="333"/>
            <p14:sldId id="334"/>
            <p14:sldId id="335"/>
            <p14:sldId id="336"/>
            <p14:sldId id="313"/>
            <p14:sldId id="319"/>
            <p14:sldId id="324"/>
            <p14:sldId id="325"/>
            <p14:sldId id="326"/>
            <p14:sldId id="327"/>
            <p14:sldId id="328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sef Husain" initials="YH" lastIdx="12" clrIdx="0">
    <p:extLst>
      <p:ext uri="{19B8F6BF-5375-455C-9EA6-DF929625EA0E}">
        <p15:presenceInfo xmlns:p15="http://schemas.microsoft.com/office/powerpoint/2012/main" userId="S::yhusain@cma.gov.kw::ae20ba37-540b-45cd-8cff-620610b36922" providerId="AD"/>
      </p:ext>
    </p:extLst>
  </p:cmAuthor>
  <p:cmAuthor id="2" name="Ibrahim N AlSaifi" initials="INA" lastIdx="25" clrIdx="1">
    <p:extLst>
      <p:ext uri="{19B8F6BF-5375-455C-9EA6-DF929625EA0E}">
        <p15:presenceInfo xmlns:p15="http://schemas.microsoft.com/office/powerpoint/2012/main" userId="S::Ibrahim.AlSaifi@kw.ey.com::38c528c2-26b1-453b-8466-2f1c8c253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7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72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C4B2-222E-4DE9-BFC5-0297ECC2A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3968661"/>
            <a:ext cx="10993549" cy="14750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  <a:t>تعامل الجهات الرقابية</a:t>
            </a:r>
            <a:b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</a:br>
            <a: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  <a:t>للحد من التلاعب في البيانات المالية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E4B51-B2E5-4CE3-B6FB-1A2B1CDF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14326"/>
            <a:ext cx="28575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24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الدوافع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75878-A562-41D9-A749-D2CE5073A8E8}"/>
              </a:ext>
            </a:extLst>
          </p:cNvPr>
          <p:cNvSpPr/>
          <p:nvPr/>
        </p:nvSpPr>
        <p:spPr>
          <a:xfrm>
            <a:off x="6071119" y="3704832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تحقيق مكاسب شخصية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1775926" y="1921121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الوفاء بمتطلبات الجهات الرقابية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6071120" y="1921121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الحصول على التمويل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1775927" y="3716514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التهرب الضريبي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955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32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أساليب التلاعب</a:t>
            </a:r>
            <a:endParaRPr lang="ar-KW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66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2403786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ادخال صفقات وهمية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6239549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التقييمات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6248878" y="410910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توقيت الصفقات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4C133B-E6A7-49E6-9042-FEE8C2B7ECE4}"/>
              </a:ext>
            </a:extLst>
          </p:cNvPr>
          <p:cNvSpPr/>
          <p:nvPr/>
        </p:nvSpPr>
        <p:spPr>
          <a:xfrm>
            <a:off x="2403786" y="4103461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الإفصاحات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318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6239549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التقييمات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795E7-EC97-4DA8-A1A3-97B7EADF4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009650"/>
            <a:ext cx="5248275" cy="4267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AEDB13-AE7C-40A1-AD80-74346AC5B0DB}"/>
              </a:ext>
            </a:extLst>
          </p:cNvPr>
          <p:cNvSpPr/>
          <p:nvPr/>
        </p:nvSpPr>
        <p:spPr>
          <a:xfrm>
            <a:off x="962025" y="2562225"/>
            <a:ext cx="4695825" cy="314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34964-9E6D-4749-98D9-6AFC6C4C4510}"/>
              </a:ext>
            </a:extLst>
          </p:cNvPr>
          <p:cNvSpPr/>
          <p:nvPr/>
        </p:nvSpPr>
        <p:spPr>
          <a:xfrm>
            <a:off x="962025" y="3629025"/>
            <a:ext cx="4695825" cy="314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28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2403786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ادخال صفقات وهمية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07A26A-10D9-400D-A2EF-9A4886CCCDE8}"/>
              </a:ext>
            </a:extLst>
          </p:cNvPr>
          <p:cNvSpPr txBox="1">
            <a:spLocks/>
          </p:cNvSpPr>
          <p:nvPr/>
        </p:nvSpPr>
        <p:spPr>
          <a:xfrm>
            <a:off x="6979298" y="1406158"/>
            <a:ext cx="3517252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تسجيل أصول غير مملوكة للشركة</a:t>
            </a:r>
          </a:p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تسجيل إيرادات غير حقيقية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025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6248878" y="410910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توقيت الصفقات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35293E-59C5-4FE8-A11F-885DC6447918}"/>
              </a:ext>
            </a:extLst>
          </p:cNvPr>
          <p:cNvSpPr txBox="1">
            <a:spLocks/>
          </p:cNvSpPr>
          <p:nvPr/>
        </p:nvSpPr>
        <p:spPr>
          <a:xfrm>
            <a:off x="1931048" y="2812317"/>
            <a:ext cx="3517252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الحصول على عقود جديدة من العملاء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2617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4C133B-E6A7-49E6-9042-FEE8C2B7ECE4}"/>
              </a:ext>
            </a:extLst>
          </p:cNvPr>
          <p:cNvSpPr/>
          <p:nvPr/>
        </p:nvSpPr>
        <p:spPr>
          <a:xfrm>
            <a:off x="2403786" y="4103461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الإفصاحات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C788C-DF9B-4C2B-A5C5-1473D013DEEA}"/>
              </a:ext>
            </a:extLst>
          </p:cNvPr>
          <p:cNvSpPr txBox="1">
            <a:spLocks/>
          </p:cNvSpPr>
          <p:nvPr/>
        </p:nvSpPr>
        <p:spPr>
          <a:xfrm>
            <a:off x="6817373" y="2984883"/>
            <a:ext cx="3517252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عدم عرض الأسباب الحقيقية لحالة الشركة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388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KW" sz="36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دور الجهات الرقابية في الحد من التلاعب في البيانات المالية</a:t>
            </a:r>
            <a:endParaRPr lang="ar-KW" sz="32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دور الجهات الرقابية في الحد من التلاعب في البيانات المالية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F7562-CC3D-41DA-9822-FB36B1E9D8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r="23584" b="1"/>
          <a:stretch/>
        </p:blipFill>
        <p:spPr bwMode="auto">
          <a:xfrm>
            <a:off x="448732" y="1871133"/>
            <a:ext cx="3683001" cy="4504267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4219540" y="1891454"/>
            <a:ext cx="7466411" cy="482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تعليمات الحوكمة ودور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لجان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المراجعة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marL="0" indent="0" algn="justLow" rtl="1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lvl="1" algn="justLow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الشركات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المرخصة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المدرجة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البورصة</a:t>
            </a:r>
          </a:p>
          <a:p>
            <a:pPr lvl="1" algn="justLow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مراقبي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الحسابات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المسجلين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lvl="1" algn="justLow" rt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تشديد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العقوبات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والجزاءات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التوعية</a:t>
            </a:r>
          </a:p>
        </p:txBody>
      </p:sp>
    </p:spTree>
    <p:extLst>
      <p:ext uri="{BB962C8B-B14F-4D97-AF65-F5344CB8AC3E}">
        <p14:creationId xmlns:p14="http://schemas.microsoft.com/office/powerpoint/2010/main" val="123920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تعليمات الحوكمة ودور لجان المراجعة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04BBF2-5D36-4DD5-A36C-EAA1AEA096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329" r="301" b="2036"/>
          <a:stretch/>
        </p:blipFill>
        <p:spPr bwMode="auto">
          <a:xfrm>
            <a:off x="716279" y="2458356"/>
            <a:ext cx="4693921" cy="3489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096002" y="2380521"/>
            <a:ext cx="5514806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ضمان نزاهة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البيانات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المالية</a:t>
            </a:r>
            <a:endParaRPr lang="ar-KW" dirty="0">
              <a:solidFill>
                <a:srgbClr val="002060"/>
              </a:solidFill>
              <a:cs typeface="mohammad bold art 1" pitchFamily="2" charset="-78"/>
            </a:endParaRPr>
          </a:p>
          <a:p>
            <a:pPr marL="0" indent="0" algn="justLow" rtl="1">
              <a:buNone/>
            </a:pP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تعزيز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مسائلة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مجلس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الإدارة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والإدارة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التنفيذية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عن نزاهة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هذه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البيانات</a:t>
            </a:r>
            <a:endParaRPr lang="ar-KW" dirty="0">
              <a:solidFill>
                <a:srgbClr val="002060"/>
              </a:solidFill>
              <a:cs typeface="mohammad bold art 1" pitchFamily="2" charset="-78"/>
            </a:endParaRPr>
          </a:p>
          <a:p>
            <a:pPr marL="0" indent="0" algn="justLow" rtl="1">
              <a:buNone/>
            </a:pP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استقلالية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لجنة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المراجعة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وكفاءة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أعضاءها</a:t>
            </a:r>
            <a:endParaRPr lang="ar-KW" dirty="0">
              <a:solidFill>
                <a:srgbClr val="002060"/>
              </a:solidFill>
              <a:cs typeface="mohammad bold art 1" pitchFamily="2" charset="-78"/>
            </a:endParaRPr>
          </a:p>
          <a:p>
            <a:pPr marL="0" indent="0" algn="justLow" rtl="1">
              <a:buNone/>
            </a:pP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الاجتماعات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الدورية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للجنة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المراجعة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مع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مراقب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الحسابات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الخارجي</a:t>
            </a: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64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5" cy="59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 err="1">
                <a:cs typeface="mohammad bold art 1" pitchFamily="2" charset="-78"/>
              </a:rPr>
              <a:t>مقدمة</a:t>
            </a:r>
            <a:endParaRPr lang="en-US" dirty="0">
              <a:cs typeface="mohammad bold art 1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97376-E5F2-4C78-995D-6E65AC01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2" y="2361056"/>
            <a:ext cx="3695410" cy="36492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695421" y="1964592"/>
            <a:ext cx="4463823" cy="436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200000"/>
              </a:lnSpc>
              <a:buNone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يعتبر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التلاعب في البيانات المالية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أحد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صور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الاحتيال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المالي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قد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تلجأ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إليه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بعض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لتحسين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بياناتها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بهدف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جذب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للاستثمار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تلك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الشركات.</a:t>
            </a:r>
          </a:p>
        </p:txBody>
      </p:sp>
    </p:spTree>
    <p:extLst>
      <p:ext uri="{BB962C8B-B14F-4D97-AF65-F5344CB8AC3E}">
        <p14:creationId xmlns:p14="http://schemas.microsoft.com/office/powerpoint/2010/main" val="425004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algn="r" rtl="1"/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38439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الشركات المرخصة والشركات المدرجة في البورصة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75012-2CA9-427E-8C4B-0974A183FA1D}"/>
              </a:ext>
            </a:extLst>
          </p:cNvPr>
          <p:cNvSpPr/>
          <p:nvPr/>
        </p:nvSpPr>
        <p:spPr>
          <a:xfrm>
            <a:off x="7810500" y="2464874"/>
            <a:ext cx="3800308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cs typeface="mohammad bold art 1" pitchFamily="2" charset="-78"/>
              </a:rPr>
              <a:t>الرقابة المكتبية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8CF471-663C-4F9E-961B-5BCA78F4A02A}"/>
              </a:ext>
            </a:extLst>
          </p:cNvPr>
          <p:cNvSpPr/>
          <p:nvPr/>
        </p:nvSpPr>
        <p:spPr>
          <a:xfrm>
            <a:off x="815154" y="2475797"/>
            <a:ext cx="3800308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cs typeface="mohammad bold art 1" pitchFamily="2" charset="-78"/>
              </a:rPr>
              <a:t>الرقابة الميدانية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1B8B7C-388A-497F-8C7B-C6FB99D45976}"/>
              </a:ext>
            </a:extLst>
          </p:cNvPr>
          <p:cNvSpPr/>
          <p:nvPr/>
        </p:nvSpPr>
        <p:spPr>
          <a:xfrm>
            <a:off x="7810500" y="3736439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البيانات المالية للتأكد من التزام تلك الشركات بالمعايير المحاسبية المعتمدة والقواعد واجبة التطبيق في إعداد وتقديم بياناتها </a:t>
            </a:r>
            <a:r>
              <a:rPr lang="ar-KW" dirty="0" err="1">
                <a:solidFill>
                  <a:schemeClr val="accent2"/>
                </a:solidFill>
                <a:cs typeface="mohammad bold art 1" pitchFamily="2" charset="-78"/>
              </a:rPr>
              <a:t>وإفصاحاتها</a:t>
            </a:r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 المالية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609B96-EE22-448E-ADC2-9853016408D5}"/>
              </a:ext>
            </a:extLst>
          </p:cNvPr>
          <p:cNvSpPr/>
          <p:nvPr/>
        </p:nvSpPr>
        <p:spPr>
          <a:xfrm>
            <a:off x="815154" y="375987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اجراء تفتيش ميداني للتأكد من التزامات تلك الشركات بتعليمات الحوكمة الخاصة بنزاهة البيانات المالية والتأكد من كفاية وفاعلية أنظمة الرقابة الداخلية المطبقة.</a:t>
            </a:r>
          </a:p>
        </p:txBody>
      </p:sp>
      <p:pic>
        <p:nvPicPr>
          <p:cNvPr id="3" name="Graphic 2" descr="Detective male outline">
            <a:extLst>
              <a:ext uri="{FF2B5EF4-FFF2-40B4-BE49-F238E27FC236}">
                <a16:creationId xmlns:a16="http://schemas.microsoft.com/office/drawing/2014/main" id="{8C7ADBA4-7A47-4F02-8FCD-E3F7A2E0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55" y="2541462"/>
            <a:ext cx="914400" cy="914400"/>
          </a:xfrm>
          <a:prstGeom prst="rect">
            <a:avLst/>
          </a:prstGeom>
        </p:spPr>
      </p:pic>
      <p:pic>
        <p:nvPicPr>
          <p:cNvPr id="11" name="Graphic 10" descr="Calculator outline">
            <a:extLst>
              <a:ext uri="{FF2B5EF4-FFF2-40B4-BE49-F238E27FC236}">
                <a16:creationId xmlns:a16="http://schemas.microsoft.com/office/drawing/2014/main" id="{FD6FC6EB-7CBB-4D9B-80CE-485CD43BC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408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4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algn="r" rtl="1"/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38439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مراقبي الحسابات المسجلين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19D1A5-AC26-4ADB-81A5-5C4B2558170F}"/>
              </a:ext>
            </a:extLst>
          </p:cNvPr>
          <p:cNvSpPr/>
          <p:nvPr/>
        </p:nvSpPr>
        <p:spPr>
          <a:xfrm>
            <a:off x="6225671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وفحص تصميم سياسات وإجراءات الرقابة للجودة لدى مراقب الحسابات.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5CA83F-3CA7-4E77-B8CD-A471C1AC2743}"/>
              </a:ext>
            </a:extLst>
          </p:cNvPr>
          <p:cNvSpPr/>
          <p:nvPr/>
        </p:nvSpPr>
        <p:spPr>
          <a:xfrm>
            <a:off x="2172478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وفحص عينة من الارتباطات (تدقيق، مراجعة، خدمات أخرى) التي نفذها مراقب الحسابات، وذلك للتأكد من أن جميع الارتباطات تمت طبقا لمعايير المحاسبة ومعايير التدقيق المعتمدة. </a:t>
            </a:r>
          </a:p>
        </p:txBody>
      </p:sp>
    </p:spTree>
    <p:extLst>
      <p:ext uri="{BB962C8B-B14F-4D97-AF65-F5344CB8AC3E}">
        <p14:creationId xmlns:p14="http://schemas.microsoft.com/office/powerpoint/2010/main" val="2675694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29200"/>
            <a:ext cx="11029614" cy="986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تشديد العقوبات والجزاءات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A27C1F76-A2C5-4AAA-914B-5095DFCEE0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4" b="-4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6F0A71-4D0B-4AF0-A60C-E02EDBF38BFE}"/>
              </a:ext>
            </a:extLst>
          </p:cNvPr>
          <p:cNvSpPr txBox="1">
            <a:spLocks/>
          </p:cNvSpPr>
          <p:nvPr/>
        </p:nvSpPr>
        <p:spPr>
          <a:xfrm>
            <a:off x="6206167" y="2180496"/>
            <a:ext cx="5404639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200000"/>
              </a:lnSpc>
              <a:buNone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تضمين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القوانين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تنظم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أنشطة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الأوراق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على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عقوبات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وجزاءات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رادعة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للحد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من التلاعب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بالبيانات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المالية. </a:t>
            </a:r>
          </a:p>
        </p:txBody>
      </p:sp>
    </p:spTree>
    <p:extLst>
      <p:ext uri="{BB962C8B-B14F-4D97-AF65-F5344CB8AC3E}">
        <p14:creationId xmlns:p14="http://schemas.microsoft.com/office/powerpoint/2010/main" val="240703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التوعية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EFA65-3D68-4DDD-811A-602E0F8D5500}"/>
              </a:ext>
            </a:extLst>
          </p:cNvPr>
          <p:cNvSpPr txBox="1">
            <a:spLocks/>
          </p:cNvSpPr>
          <p:nvPr/>
        </p:nvSpPr>
        <p:spPr>
          <a:xfrm>
            <a:off x="6335805" y="2180496"/>
            <a:ext cx="5275001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تنمية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الثقافة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المحاسبية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والمهتمين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ومستخدمي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البيانات المالية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بشكل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عام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والتركيز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على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الأساليب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تمارسها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بعض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 في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مجال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التلاعب في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بياناتها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وأهم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التطورات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هذا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المجال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5BC662-E549-4D9C-932D-A1CF9BAFD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747836"/>
            <a:ext cx="4941617" cy="29110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736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011" y="1033390"/>
            <a:ext cx="3605795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وشكرا ،،،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EC121-2FA9-4FC6-ADE9-E1841C2AB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3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791" y="514941"/>
            <a:ext cx="5937794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مفهوم التلاعب في البيانات المالية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الدوافع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أساليب التلاعب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دور الجهات الرقابية في الحد من التلاعب في البيانات المالية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تعليمات الحوكمة ودور لجان المراجعة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تعزيز الرقابة عل الجهات الخاضعة للرقابة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تشديد العقوبات والجزاءات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التوعية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06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مفهوم التلاعب في البيانات المالية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719581" y="1999696"/>
            <a:ext cx="4354330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ما هي البيانات المالية؟</a:t>
            </a:r>
          </a:p>
          <a:p>
            <a:pPr algn="justLow" rtl="1"/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ما هو الهدف من البيانات المالية؟</a:t>
            </a:r>
          </a:p>
          <a:p>
            <a:pPr algn="justLow" rtl="1"/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ما هو التلاعب في البيانات المالية؟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94392F-2A42-420A-BEE8-8175E8783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" y="2610790"/>
            <a:ext cx="4845401" cy="32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175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مفهوم التلاعب في </a:t>
            </a:r>
            <a:r>
              <a:rPr lang="en-US" dirty="0" err="1">
                <a:cs typeface="mohammad bold art 1" pitchFamily="2" charset="-78"/>
              </a:rPr>
              <a:t>البيانات</a:t>
            </a:r>
            <a:r>
              <a:rPr lang="en-US" dirty="0">
                <a:cs typeface="mohammad bold art 1" pitchFamily="2" charset="-78"/>
              </a:rPr>
              <a:t> </a:t>
            </a:r>
            <a:r>
              <a:rPr lang="en-US" dirty="0" err="1">
                <a:cs typeface="mohammad bold art 1" pitchFamily="2" charset="-78"/>
              </a:rPr>
              <a:t>المالية</a:t>
            </a:r>
            <a:endParaRPr lang="ar-KW" dirty="0">
              <a:cs typeface="mohammad bold art 1" pitchFamily="2" charset="-78"/>
            </a:endParaRPr>
          </a:p>
          <a:p>
            <a:pPr algn="r">
              <a:spcAft>
                <a:spcPts val="600"/>
              </a:spcAft>
            </a:pPr>
            <a:r>
              <a:rPr lang="ar-KW" sz="2000" dirty="0">
                <a:cs typeface="mohammad bold art 1" pitchFamily="2" charset="-78"/>
              </a:rPr>
              <a:t>ما هي البيانات المالية؟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9790865" y="1948664"/>
            <a:ext cx="2108701" cy="45093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هي تقارير مكتوبة تعبر عن أنشطة الشركة وأدائها المالي.</a:t>
            </a:r>
          </a:p>
          <a:p>
            <a:pPr algn="justLow" rtl="1"/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6FB58-9B18-4740-9043-A26C17E11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7"/>
          <a:stretch/>
        </p:blipFill>
        <p:spPr>
          <a:xfrm>
            <a:off x="4912497" y="1715956"/>
            <a:ext cx="4491259" cy="489723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7182A-9F9A-453D-AE62-A6778E83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6" y="1715956"/>
            <a:ext cx="4085103" cy="489723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0861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ar-KW" dirty="0">
                <a:cs typeface="mohammad bold art 1" pitchFamily="2" charset="-78"/>
              </a:rPr>
              <a:t>مفهوم التلاعب في البيانات المالية</a:t>
            </a:r>
          </a:p>
          <a:p>
            <a:pPr algn="r">
              <a:spcAft>
                <a:spcPts val="600"/>
              </a:spcAft>
            </a:pPr>
            <a:r>
              <a:rPr lang="ar-KW" sz="2000" dirty="0">
                <a:cs typeface="mohammad bold art 1" pitchFamily="2" charset="-78"/>
              </a:rPr>
              <a:t>ما هو الهدف من البيانات المالية؟</a:t>
            </a:r>
            <a:endParaRPr lang="en-US" sz="2000" dirty="0">
              <a:cs typeface="mohammad bold art 1" pitchFamily="2" charset="-7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AB8911-9270-4F96-BF16-49FCD5FBBA15}"/>
              </a:ext>
            </a:extLst>
          </p:cNvPr>
          <p:cNvSpPr txBox="1">
            <a:spLocks/>
          </p:cNvSpPr>
          <p:nvPr/>
        </p:nvSpPr>
        <p:spPr>
          <a:xfrm>
            <a:off x="9790865" y="1948664"/>
            <a:ext cx="2108701" cy="4509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التشخيص الصحيح لأداء الشركة ومركزها المالي.</a:t>
            </a:r>
          </a:p>
          <a:p>
            <a:pPr algn="justLow" rtl="1"/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14DD94-5F1A-4948-9C80-CC8AA125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9319" b="18382"/>
          <a:stretch/>
        </p:blipFill>
        <p:spPr>
          <a:xfrm>
            <a:off x="5197642" y="2526991"/>
            <a:ext cx="4018547" cy="23230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19726-5B11-4A9A-9D25-4E8B01D4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8" y="2526991"/>
            <a:ext cx="4135623" cy="23230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C66A0F-5458-40CE-8213-1002975B9049}"/>
              </a:ext>
            </a:extLst>
          </p:cNvPr>
          <p:cNvSpPr txBox="1">
            <a:spLocks/>
          </p:cNvSpPr>
          <p:nvPr/>
        </p:nvSpPr>
        <p:spPr>
          <a:xfrm>
            <a:off x="5083341" y="4740442"/>
            <a:ext cx="4247148" cy="211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KW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الطبيب يحتاج إلى بيانات المريض الطبية ليقوم بتشخيص المريض</a:t>
            </a:r>
          </a:p>
          <a:p>
            <a:pPr algn="ctr" rtl="1"/>
            <a:endParaRPr lang="ar-KW" sz="2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4B02F6-D7DA-4937-ABD2-6610B005786B}"/>
              </a:ext>
            </a:extLst>
          </p:cNvPr>
          <p:cNvSpPr txBox="1">
            <a:spLocks/>
          </p:cNvSpPr>
          <p:nvPr/>
        </p:nvSpPr>
        <p:spPr>
          <a:xfrm>
            <a:off x="411225" y="5054296"/>
            <a:ext cx="4247148" cy="211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KW" sz="24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 يحتاج إلى البيانات المالية للشركة  ليقوم بتشخيص الشركة</a:t>
            </a:r>
          </a:p>
          <a:p>
            <a:pPr algn="ctr" rtl="1"/>
            <a:endParaRPr lang="ar-KW" sz="2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77754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ar-KW" dirty="0">
                <a:cs typeface="mohammad bold art 1" pitchFamily="2" charset="-78"/>
              </a:rPr>
              <a:t>مفهوم التلاعب في البيانات المالية</a:t>
            </a:r>
          </a:p>
          <a:p>
            <a:pPr algn="r">
              <a:spcAft>
                <a:spcPts val="600"/>
              </a:spcAft>
            </a:pPr>
            <a:r>
              <a:rPr lang="ar-KW" sz="2000" dirty="0">
                <a:cs typeface="mohammad bold art 1" pitchFamily="2" charset="-78"/>
              </a:rPr>
              <a:t>ما هو الهدف من البيانات المالية؟</a:t>
            </a:r>
            <a:endParaRPr lang="en-US" sz="2000" dirty="0">
              <a:cs typeface="mohammad bold art 1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2224B-7D40-4839-9B76-C762F4DB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3038475"/>
            <a:ext cx="5829300" cy="24288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5C5C5-ED67-4EDC-9BAD-2101A28A4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15" y="3038475"/>
            <a:ext cx="5781675" cy="33623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7F8859-F9B7-4527-A2D6-F5367AF1126F}"/>
              </a:ext>
            </a:extLst>
          </p:cNvPr>
          <p:cNvSpPr txBox="1">
            <a:spLocks/>
          </p:cNvSpPr>
          <p:nvPr/>
        </p:nvSpPr>
        <p:spPr>
          <a:xfrm>
            <a:off x="4672056" y="2063625"/>
            <a:ext cx="7073411" cy="71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مثال لتشخيص (تحليل) حالة الشركة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76358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مفهوم التلاعب في </a:t>
            </a:r>
            <a:r>
              <a:rPr lang="en-US" dirty="0" err="1">
                <a:cs typeface="mohammad bold art 1" pitchFamily="2" charset="-78"/>
              </a:rPr>
              <a:t>البيانات</a:t>
            </a:r>
            <a:r>
              <a:rPr lang="en-US" dirty="0">
                <a:cs typeface="mohammad bold art 1" pitchFamily="2" charset="-78"/>
              </a:rPr>
              <a:t> </a:t>
            </a:r>
            <a:r>
              <a:rPr lang="en-US" dirty="0" err="1">
                <a:cs typeface="mohammad bold art 1" pitchFamily="2" charset="-78"/>
              </a:rPr>
              <a:t>المالية</a:t>
            </a:r>
            <a:endParaRPr lang="ar-KW" dirty="0">
              <a:cs typeface="mohammad bold art 1" pitchFamily="2" charset="-78"/>
            </a:endParaRPr>
          </a:p>
          <a:p>
            <a:pPr algn="r">
              <a:spcAft>
                <a:spcPts val="600"/>
              </a:spcAft>
            </a:pPr>
            <a:r>
              <a:rPr lang="ar-KW" sz="2000" dirty="0">
                <a:cs typeface="mohammad bold art 1" pitchFamily="2" charset="-78"/>
              </a:rPr>
              <a:t>ما هو التلاعب في البيانات المالية؟</a:t>
            </a:r>
            <a:endParaRPr lang="en-US" sz="2000" dirty="0">
              <a:cs typeface="mohammad bold art 1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2F46D6-05D6-47DB-93C3-2D88D6C8C2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r="14241" b="-2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719581" y="1999696"/>
            <a:ext cx="4354330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ar-KW" sz="2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إعداد بيانات مالية تحتوي على معلومات غير صحيحة بهدف التلاعب على المستثمرين ومستخدمي البيانات المالية.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787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48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الدوافع</a:t>
            </a:r>
            <a:endParaRPr lang="ar-KW" sz="44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32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31842</TotalTime>
  <Words>511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Gill Sans MT</vt:lpstr>
      <vt:lpstr>Wingdings</vt:lpstr>
      <vt:lpstr>Wingdings 2</vt:lpstr>
      <vt:lpstr>Dividend</vt:lpstr>
      <vt:lpstr>تعامل الجهات الرقابية للحد من التلاعب في البيانات المالية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كفاية رأس المال للأشخاص المرخص لهم</dc:title>
  <dc:creator>Yousef Husain</dc:creator>
  <cp:lastModifiedBy>Abdullah Almuzayen</cp:lastModifiedBy>
  <cp:revision>210</cp:revision>
  <cp:lastPrinted>2022-01-13T08:09:12Z</cp:lastPrinted>
  <dcterms:created xsi:type="dcterms:W3CDTF">2022-01-04T10:14:10Z</dcterms:created>
  <dcterms:modified xsi:type="dcterms:W3CDTF">2023-04-09T10:10:21Z</dcterms:modified>
</cp:coreProperties>
</file>